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9"/>
  </p:notesMasterIdLst>
  <p:sldIdLst>
    <p:sldId id="256" r:id="rId2"/>
    <p:sldId id="275" r:id="rId3"/>
    <p:sldId id="276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4660"/>
  </p:normalViewPr>
  <p:slideViewPr>
    <p:cSldViewPr snapToGrid="0">
      <p:cViewPr varScale="1">
        <p:scale>
          <a:sx n="65" d="100"/>
          <a:sy n="65" d="100"/>
        </p:scale>
        <p:origin x="5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3E5C-F930-41FF-A7BD-4F17EC525029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7B1E-ABB1-46B6-B8A6-8D4F0CEC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755E22-BC43-4D49-9578-DDCD8AECFE11}" type="datetime1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4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BCA7-61FF-4C69-83B4-1EE7F9C38FAE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6122-0BE0-446C-A2FF-4796182DFFAC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7D2D-9EC0-4F31-85D2-F4C48BAC2F55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5460-7712-4DAC-A337-BB4CDDFDE11E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6965-36E5-4BBA-B60B-6A05499492A8}" type="datetime1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4975-A1F7-4E83-8D89-D5C6A414E393}" type="datetime1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C323-1D9C-4347-AB6E-A56B8A43D30E}" type="datetime1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99DA-48FF-4F63-A1AD-D752E11C195D}" type="datetime1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BEF-2B7E-4BA9-A9F8-30DFE087F6D3}" type="datetime1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CBB7AE7-2826-4915-A6AD-CDE2CB158F62}" type="datetime1">
              <a:rPr lang="en-US" smtClean="0"/>
              <a:t>1/8/2020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8DB072C-F5A4-4FFF-AAE2-73A8228D61CF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8674249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rgbClr val="7030A0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538010" y="5196309"/>
            <a:ext cx="1748118" cy="1661691"/>
            <a:chOff x="10538010" y="5120875"/>
            <a:chExt cx="1748118" cy="1661691"/>
          </a:xfrm>
        </p:grpSpPr>
        <p:sp>
          <p:nvSpPr>
            <p:cNvPr id="8" name="TextBox 7"/>
            <p:cNvSpPr txBox="1"/>
            <p:nvPr/>
          </p:nvSpPr>
          <p:spPr>
            <a:xfrm>
              <a:off x="10538010" y="6474789"/>
              <a:ext cx="1748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0" dirty="0" smtClean="0">
                  <a:solidFill>
                    <a:srgbClr val="7030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CS771: Intro to ML</a:t>
              </a:r>
              <a:endParaRPr lang="en-US" sz="1400" b="0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86" y="5120875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641104" y="5120875"/>
              <a:ext cx="1541929" cy="166169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rgbClr val="7030A0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31.png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0.png"/><Relationship Id="rId5" Type="http://schemas.openxmlformats.org/officeDocument/2006/relationships/tags" Target="../tags/tag5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3" y="770467"/>
            <a:ext cx="11087051" cy="3352800"/>
          </a:xfrm>
        </p:spPr>
        <p:txBody>
          <a:bodyPr/>
          <a:lstStyle/>
          <a:p>
            <a:r>
              <a:rPr lang="en-US" dirty="0" smtClean="0"/>
              <a:t>Learning with Prototypes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CS771: Introduction to Machine Learning</a:t>
            </a:r>
            <a:endParaRPr lang="en-IN" dirty="0"/>
          </a:p>
          <a:p>
            <a:r>
              <a:rPr lang="en-IN" dirty="0" err="1" smtClean="0"/>
              <a:t>Purushottam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with Prototypes - </a:t>
            </a:r>
            <a:r>
              <a:rPr lang="en-IN" dirty="0" smtClean="0"/>
              <a:t>Lessons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An extremely simple technique to classify data</a:t>
            </a:r>
          </a:p>
          <a:p>
            <a:r>
              <a:rPr lang="en-IN" dirty="0" smtClean="0"/>
              <a:t>Can do binary classification (2-classes) as well as multi-classification</a:t>
            </a:r>
          </a:p>
          <a:p>
            <a:r>
              <a:rPr lang="en-IN" dirty="0" smtClean="0"/>
              <a:t>Very compact, light-weight model (one prototype per class)</a:t>
            </a:r>
          </a:p>
          <a:p>
            <a:r>
              <a:rPr lang="en-IN" dirty="0" smtClean="0"/>
              <a:t>Actually used in industrial applications like extreme classification</a:t>
            </a:r>
          </a:p>
          <a:p>
            <a:r>
              <a:rPr lang="en-IN" dirty="0" smtClean="0"/>
              <a:t>Actually state of the art if we have very few data points for a class </a:t>
            </a:r>
          </a:p>
          <a:p>
            <a:pPr lvl="1"/>
            <a:r>
              <a:rPr lang="en-IN" dirty="0" smtClean="0"/>
              <a:t>For example, if we have very few spam emails in training data</a:t>
            </a:r>
          </a:p>
          <a:p>
            <a:r>
              <a:rPr lang="en-IN" dirty="0" smtClean="0"/>
              <a:t>Works well when class data points are packed closely – less diversity</a:t>
            </a:r>
          </a:p>
          <a:p>
            <a:r>
              <a:rPr lang="en-IN" dirty="0" smtClean="0"/>
              <a:t>Improvements possible using multiple prototypes, metric learning (using a non-Euclidean distance function)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6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Making </a:t>
            </a:r>
            <a:r>
              <a:rPr lang="en-IN" dirty="0" err="1" smtClean="0"/>
              <a:t>LwP</a:t>
            </a:r>
            <a:r>
              <a:rPr lang="en-IN" dirty="0" smtClean="0"/>
              <a:t> more Powerful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The Euclidean distance is nice but gives all features equal weight</a:t>
                </a:r>
              </a:p>
              <a:p>
                <a:r>
                  <a:rPr lang="en-IN" dirty="0" smtClean="0"/>
                  <a:t>Also does not allow features to talk to each other</a:t>
                </a:r>
              </a:p>
              <a:p>
                <a:pPr lvl="1"/>
                <a:r>
                  <a:rPr lang="en-IN" dirty="0" smtClean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IN" dirty="0" smtClean="0"/>
                  <a:t> has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 smtClean="0"/>
                  <a:t> term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Using a different distance function really helps</a:t>
                </a:r>
              </a:p>
              <a:p>
                <a:r>
                  <a:rPr lang="en-IN" b="1" dirty="0" smtClean="0"/>
                  <a:t>Metric learning</a:t>
                </a:r>
                <a:r>
                  <a:rPr lang="en-IN" dirty="0" smtClean="0"/>
                  <a:t>: learn this distance function as well</a:t>
                </a:r>
              </a:p>
              <a:p>
                <a:r>
                  <a:rPr lang="en-IN" dirty="0" smtClean="0"/>
                  <a:t>A very popular family of metrics – </a:t>
                </a:r>
                <a:r>
                  <a:rPr lang="en-IN" dirty="0" err="1" smtClean="0"/>
                  <a:t>Mahalanobis</a:t>
                </a:r>
                <a:r>
                  <a:rPr lang="en-IN" dirty="0" smtClean="0"/>
                  <a:t> metrics</a:t>
                </a:r>
              </a:p>
              <a:p>
                <a:r>
                  <a:rPr lang="en-IN" dirty="0" smtClean="0"/>
                  <a:t>Given a symmetric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we define a 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rad>
                  </m:oMath>
                </a14:m>
                <a:endParaRPr lang="en-IN" dirty="0" smtClean="0"/>
              </a:p>
              <a:p>
                <a:r>
                  <a:rPr lang="en-IN" dirty="0" smtClean="0"/>
                  <a:t>Taking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 smtClean="0"/>
                  <a:t> i.e. identity matrix, gives us the usual Euclidean distance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b="-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265919" y="1602354"/>
            <a:ext cx="2496620" cy="2208944"/>
            <a:chOff x="8825502" y="1756881"/>
            <a:chExt cx="2496620" cy="220894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133726" y="1756881"/>
              <a:ext cx="0" cy="2208944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825502" y="3678148"/>
              <a:ext cx="249662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/>
          <p:nvPr/>
        </p:nvSpPr>
        <p:spPr>
          <a:xfrm>
            <a:off x="10207050" y="3098432"/>
            <a:ext cx="215758" cy="21575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11169376" y="2002896"/>
            <a:ext cx="215758" cy="21575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>
            <a:stCxn id="11" idx="7"/>
            <a:endCxn id="12" idx="3"/>
          </p:cNvCxnSpPr>
          <p:nvPr/>
        </p:nvCxnSpPr>
        <p:spPr>
          <a:xfrm flipV="1">
            <a:off x="10391211" y="2187057"/>
            <a:ext cx="809762" cy="942972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ular Callout 35"/>
          <p:cNvSpPr/>
          <p:nvPr/>
        </p:nvSpPr>
        <p:spPr>
          <a:xfrm>
            <a:off x="6053517" y="1192909"/>
            <a:ext cx="4070827" cy="868650"/>
          </a:xfrm>
          <a:prstGeom prst="wedgeRectCallout">
            <a:avLst>
              <a:gd name="adj1" fmla="val 71430"/>
              <a:gd name="adj2" fmla="val 6593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Euclidean distance does not change even if axes are rotated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951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metric learning works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12</a:t>
            </a:fld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253351" y="895724"/>
            <a:ext cx="11075049" cy="5809876"/>
            <a:chOff x="253351" y="895724"/>
            <a:chExt cx="11075049" cy="58098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838" y="895724"/>
              <a:ext cx="9797121" cy="5230821"/>
            </a:xfrm>
            <a:prstGeom prst="rect">
              <a:avLst/>
            </a:prstGeom>
          </p:spPr>
        </p:pic>
        <p:cxnSp>
          <p:nvCxnSpPr>
            <p:cNvPr id="77" name="Straight Connector 76"/>
            <p:cNvCxnSpPr/>
            <p:nvPr/>
          </p:nvCxnSpPr>
          <p:spPr>
            <a:xfrm>
              <a:off x="561575" y="1082585"/>
              <a:ext cx="0" cy="5623015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53351" y="6342445"/>
              <a:ext cx="11075049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5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metric learning works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13</a:t>
            </a:fld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 rot="1800000">
            <a:off x="1097891" y="310097"/>
            <a:ext cx="11075049" cy="5809876"/>
            <a:chOff x="253351" y="895724"/>
            <a:chExt cx="11075049" cy="5809876"/>
          </a:xfrm>
          <a:scene3d>
            <a:camera prst="orthographicFront">
              <a:rot lat="19200000" lon="3600000" rev="0"/>
            </a:camera>
            <a:lightRig rig="threePt" dir="t"/>
          </a:scene3d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838" y="895724"/>
              <a:ext cx="9797121" cy="5230821"/>
            </a:xfrm>
            <a:prstGeom prst="rect">
              <a:avLst/>
            </a:prstGeom>
          </p:spPr>
        </p:pic>
        <p:cxnSp>
          <p:nvCxnSpPr>
            <p:cNvPr id="77" name="Straight Connector 76"/>
            <p:cNvCxnSpPr/>
            <p:nvPr/>
          </p:nvCxnSpPr>
          <p:spPr>
            <a:xfrm>
              <a:off x="561575" y="1082585"/>
              <a:ext cx="0" cy="5623015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53351" y="6342445"/>
              <a:ext cx="11075049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2798">
            <a:off x="6172352" y="1088828"/>
            <a:ext cx="1304657" cy="3749365"/>
          </a:xfrm>
          <a:prstGeom prst="rect">
            <a:avLst/>
          </a:prstGeom>
          <a:scene3d>
            <a:camera prst="orthographicFront">
              <a:rot lat="19200000" lon="3600000" rev="0"/>
            </a:camera>
            <a:lightRig rig="threePt" dir="t"/>
          </a:scene3d>
        </p:spPr>
      </p:pic>
      <p:grpSp>
        <p:nvGrpSpPr>
          <p:cNvPr id="10" name="Group 9"/>
          <p:cNvGrpSpPr/>
          <p:nvPr/>
        </p:nvGrpSpPr>
        <p:grpSpPr>
          <a:xfrm>
            <a:off x="10643056" y="5271365"/>
            <a:ext cx="1468606" cy="1238929"/>
            <a:chOff x="12383748" y="1219011"/>
            <a:chExt cx="1862104" cy="1570887"/>
          </a:xfrm>
        </p:grpSpPr>
        <p:sp>
          <p:nvSpPr>
            <p:cNvPr id="11" name="Freeform 10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 11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Rectangular Callout 15"/>
          <p:cNvSpPr/>
          <p:nvPr/>
        </p:nvSpPr>
        <p:spPr>
          <a:xfrm>
            <a:off x="3160644" y="5210781"/>
            <a:ext cx="7109496" cy="1158663"/>
          </a:xfrm>
          <a:prstGeom prst="wedgeRectCallout">
            <a:avLst>
              <a:gd name="adj1" fmla="val 64645"/>
              <a:gd name="adj2" fmla="val 4756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Metric learning allows you to effectively, deform the space. We can use such deformations to our advantage to bring certain points closer and push others apart.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16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LwP</a:t>
            </a:r>
            <a:r>
              <a:rPr lang="en-IN" dirty="0" smtClean="0"/>
              <a:t> – behind the scenes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N" dirty="0" smtClean="0"/>
                  <a:t> be the prototypes of the spam, non-spam classes resp.</a:t>
                </a:r>
              </a:p>
              <a:p>
                <a:r>
                  <a:rPr lang="en-IN" dirty="0" smtClean="0"/>
                  <a:t>Recall that we classify an email with feature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as spam if</a:t>
                </a:r>
              </a:p>
              <a:p>
                <a:r>
                  <a:rPr lang="en-IN" b="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⇔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⇔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⇔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IN" b="0" dirty="0" smtClean="0"/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≡ 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dirty="0" smtClean="0"/>
                  <a:t> with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722" y="5194332"/>
            <a:ext cx="1663668" cy="166366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604387" y="5202470"/>
            <a:ext cx="5099336" cy="1278844"/>
          </a:xfrm>
          <a:prstGeom prst="wedgeRectCallout">
            <a:avLst>
              <a:gd name="adj1" fmla="val 64948"/>
              <a:gd name="adj2" fmla="val 365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So the decision boundary of the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LwP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classifier is always a line or a hyperplane if the distance function is Euclidean!!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641930" y="3762035"/>
            <a:ext cx="1468606" cy="1238929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ular Callout 13"/>
          <p:cNvSpPr/>
          <p:nvPr/>
        </p:nvSpPr>
        <p:spPr>
          <a:xfrm>
            <a:off x="7089169" y="4191855"/>
            <a:ext cx="3451909" cy="901525"/>
          </a:xfrm>
          <a:prstGeom prst="wedgeRectCallout">
            <a:avLst>
              <a:gd name="adj1" fmla="val 69190"/>
              <a:gd name="adj2" fmla="val 3573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Yes, this is known as a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linear decision boundary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.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35" y="118044"/>
            <a:ext cx="1794753" cy="1794753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6920779" y="72280"/>
            <a:ext cx="3782943" cy="1499622"/>
          </a:xfrm>
          <a:prstGeom prst="wedgeRectCallout">
            <a:avLst>
              <a:gd name="adj1" fmla="val 64695"/>
              <a:gd name="adj2" fmla="val 3471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Classifiers with linear decision boundaries are called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linear classifiers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. Thus,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LwP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is a linear classifier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813" y="1975159"/>
            <a:ext cx="1672839" cy="1672839"/>
          </a:xfrm>
          <a:prstGeom prst="rect">
            <a:avLst/>
          </a:prstGeom>
        </p:spPr>
      </p:pic>
      <p:sp>
        <p:nvSpPr>
          <p:cNvPr id="18" name="Rectangular Callout 17"/>
          <p:cNvSpPr/>
          <p:nvPr/>
        </p:nvSpPr>
        <p:spPr>
          <a:xfrm>
            <a:off x="6906880" y="1796032"/>
            <a:ext cx="3796842" cy="1330342"/>
          </a:xfrm>
          <a:prstGeom prst="wedgeRectCallout">
            <a:avLst>
              <a:gd name="adj1" fmla="val 65672"/>
              <a:gd name="adj2" fmla="val 4384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happens if there are 2 or more prototypes per class, or else if there are 3 classes?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7099509" y="3235464"/>
            <a:ext cx="3451909" cy="871434"/>
          </a:xfrm>
          <a:prstGeom prst="wedgeRectCallout">
            <a:avLst>
              <a:gd name="adj1" fmla="val 61451"/>
              <a:gd name="adj2" fmla="val 4940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Think about this on your own – will discuss later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6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4" grpId="0" animBg="1"/>
      <p:bldP spid="16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Linear/hyperplane Classifiers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3352" y="1111623"/>
                <a:ext cx="8743163" cy="574637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model is a single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IN" dirty="0" smtClean="0"/>
                  <a:t>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(features are also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-dim), and an optional scalar term (called </a:t>
                </a:r>
                <a:r>
                  <a:rPr lang="en-IN" i="1" dirty="0" smtClean="0"/>
                  <a:t>bias</a:t>
                </a:r>
                <a:r>
                  <a:rPr lang="en-IN" dirty="0" smtClean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 smtClean="0"/>
              </a:p>
              <a:p>
                <a:r>
                  <a:rPr lang="en-US" dirty="0" smtClean="0"/>
                  <a:t>Predict on a test point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by checking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dirty="0" smtClean="0"/>
                  <a:t> or not</a:t>
                </a:r>
              </a:p>
              <a:p>
                <a:r>
                  <a:rPr lang="en-US" dirty="0" smtClean="0"/>
                  <a:t>Decision boundary: line/hyperplane (where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dirty="0" smtClean="0"/>
                  <a:t>)</a:t>
                </a:r>
              </a:p>
              <a:p>
                <a:r>
                  <a:rPr lang="en-US" dirty="0" smtClean="0"/>
                  <a:t>The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IN" dirty="0" smtClean="0"/>
                  <a:t> is called the </a:t>
                </a:r>
                <a:r>
                  <a:rPr lang="en-IN" i="1" dirty="0" smtClean="0"/>
                  <a:t>normal</a:t>
                </a:r>
                <a:r>
                  <a:rPr lang="en-IN" dirty="0" smtClean="0"/>
                  <a:t> or </a:t>
                </a:r>
                <a:r>
                  <a:rPr lang="en-IN" i="1" dirty="0" smtClean="0"/>
                  <a:t>perpendicular</a:t>
                </a:r>
                <a:r>
                  <a:rPr lang="en-IN" dirty="0" smtClean="0"/>
                  <a:t> vector of the hyperplane – why?</a:t>
                </a:r>
              </a:p>
              <a:p>
                <a:r>
                  <a:rPr lang="en-US" dirty="0" smtClean="0"/>
                  <a:t>Consider any two vectors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 smtClean="0"/>
                  <a:t> on the hyperplane i.e.</a:t>
                </a:r>
                <a:r>
                  <a:rPr lang="en-US" b="1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1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 smtClean="0"/>
                  <a:t>. 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. Note that the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b="1" dirty="0" smtClean="0"/>
                  <a:t> </a:t>
                </a:r>
                <a:r>
                  <a:rPr lang="en-IN" dirty="0" smtClean="0"/>
                  <a:t>is parallel to the hyperplane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IN" b="1" dirty="0" smtClean="0"/>
                  <a:t> </a:t>
                </a:r>
                <a:r>
                  <a:rPr lang="en-IN" dirty="0" smtClean="0"/>
                  <a:t>perpendicular to all such vectors</a:t>
                </a:r>
              </a:p>
              <a:p>
                <a:r>
                  <a:rPr lang="en-US" dirty="0" smtClean="0"/>
                  <a:t>The bias term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if changed, shifts the plane – it can be thought of as a threshold as well – how large 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have to be in order for us to classify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as spam </a:t>
                </a:r>
                <a:r>
                  <a:rPr lang="en-IN" dirty="0" err="1" smtClean="0"/>
                  <a:t>etc</a:t>
                </a:r>
                <a:r>
                  <a:rPr lang="en-IN" dirty="0" smtClean="0"/>
                  <a:t>!</a:t>
                </a:r>
                <a:endParaRPr lang="en-IN" dirty="0"/>
              </a:p>
              <a:p>
                <a:endParaRPr lang="en-US" dirty="0" smtClean="0"/>
              </a:p>
              <a:p>
                <a:endParaRPr lang="en-IN" dirty="0" smtClean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3352" y="1111623"/>
                <a:ext cx="8743163" cy="5746377"/>
              </a:xfrm>
              <a:blipFill>
                <a:blip r:embed="rId2"/>
                <a:stretch>
                  <a:fillRect l="-418" t="-2015" r="-2162" b="-10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15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681470" y="2085499"/>
            <a:ext cx="3426314" cy="3430270"/>
            <a:chOff x="8681470" y="2085499"/>
            <a:chExt cx="3426314" cy="3430270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9952005" y="2085499"/>
              <a:ext cx="0" cy="2159737"/>
            </a:xfrm>
            <a:prstGeom prst="line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952005" y="4245234"/>
              <a:ext cx="2155779" cy="0"/>
            </a:xfrm>
            <a:prstGeom prst="line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8681470" y="4245234"/>
              <a:ext cx="1270535" cy="1270535"/>
            </a:xfrm>
            <a:prstGeom prst="line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rapezoid 25"/>
          <p:cNvSpPr/>
          <p:nvPr/>
        </p:nvSpPr>
        <p:spPr>
          <a:xfrm rot="2700000">
            <a:off x="8821446" y="3104529"/>
            <a:ext cx="2932100" cy="1610428"/>
          </a:xfrm>
          <a:prstGeom prst="trapezoid">
            <a:avLst>
              <a:gd name="adj" fmla="val 43699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404068" y="2903004"/>
            <a:ext cx="979698" cy="932662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0214206" y="4428999"/>
            <a:ext cx="215758" cy="21575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Oval 30"/>
          <p:cNvSpPr/>
          <p:nvPr/>
        </p:nvSpPr>
        <p:spPr>
          <a:xfrm>
            <a:off x="10887880" y="3699463"/>
            <a:ext cx="215758" cy="21575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2" name="Straight Connector 31"/>
          <p:cNvCxnSpPr>
            <a:stCxn id="30" idx="7"/>
            <a:endCxn id="31" idx="3"/>
          </p:cNvCxnSpPr>
          <p:nvPr/>
        </p:nvCxnSpPr>
        <p:spPr>
          <a:xfrm flipV="1">
            <a:off x="10398367" y="3883624"/>
            <a:ext cx="521110" cy="576972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-Shape 45"/>
          <p:cNvSpPr/>
          <p:nvPr/>
        </p:nvSpPr>
        <p:spPr>
          <a:xfrm rot="13500000">
            <a:off x="10462698" y="3722726"/>
            <a:ext cx="255183" cy="255183"/>
          </a:xfrm>
          <a:prstGeom prst="corner">
            <a:avLst>
              <a:gd name="adj1" fmla="val 9353"/>
              <a:gd name="adj2" fmla="val 8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1279265" y="2593436"/>
                <a:ext cx="556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265" y="2593436"/>
                <a:ext cx="5565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79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0.05964 -0.0664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64 -0.06644 L -0.03919 0.04305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 animBg="1"/>
      <p:bldP spid="26" grpId="1" animBg="1"/>
      <p:bldP spid="26" grpId="2" animBg="1"/>
      <p:bldP spid="30" grpId="0" animBg="1"/>
      <p:bldP spid="30" grpId="1" animBg="1"/>
      <p:bldP spid="31" grpId="0" animBg="1"/>
      <p:bldP spid="31" grpId="1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 smtClean="0"/>
                  <a:t> or not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 smtClean="0"/>
                  <a:t> – that is the question!</a:t>
                </a:r>
                <a:endParaRPr lang="en-IN" dirty="0"/>
              </a:p>
            </p:txBody>
          </p:sp>
        </mc:Choice>
        <mc:Fallback xmlns="">
          <p:sp>
            <p:nvSpPr>
              <p:cNvPr id="6" name="Tit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Trivia</a:t>
                </a:r>
                <a:r>
                  <a:rPr lang="en-US" dirty="0" smtClean="0"/>
                  <a:t>: the closest point (Euclidean distance) on the hyperplane to the origin is at a distance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from the origin – can you show why?</a:t>
                </a:r>
              </a:p>
              <a:p>
                <a:r>
                  <a:rPr lang="en-US" dirty="0" smtClean="0"/>
                  <a:t>Sometimes, it is convenient to not have a separate bias term</a:t>
                </a:r>
              </a:p>
              <a:p>
                <a:r>
                  <a:rPr lang="en-US" dirty="0" smtClean="0"/>
                  <a:t>Create another dim in feature vector and fill it with 1 i.e.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So now features (and model)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-dimensional</a:t>
                </a:r>
              </a:p>
              <a:p>
                <a:r>
                  <a:rPr lang="en-US" dirty="0" smtClean="0"/>
                  <a:t>However, note that if we have a model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 smtClean="0"/>
                  <a:t> over the new features and if we denote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 smtClean="0"/>
                  <a:t>, then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 smtClean="0"/>
                  <a:t> effectively acts as a bias term for us </a:t>
                </a:r>
                <a:r>
                  <a:rPr lang="en-US" dirty="0" smtClean="0">
                    <a:sym typeface="Wingdings" panose="05000000000000000000" pitchFamily="2" charset="2"/>
                  </a:rPr>
                  <a:t></a:t>
                </a:r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3"/>
                <a:stretch>
                  <a:fillRect l="-562" t="-2545" r="-7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0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LwP</a:t>
            </a:r>
            <a:r>
              <a:rPr lang="en-IN" dirty="0" smtClean="0"/>
              <a:t> with </a:t>
            </a:r>
            <a:r>
              <a:rPr lang="en-IN" dirty="0" err="1" smtClean="0"/>
              <a:t>Mahalanobis</a:t>
            </a:r>
            <a:r>
              <a:rPr lang="en-IN" dirty="0" smtClean="0"/>
              <a:t> metric still linear!!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11624"/>
                <a:ext cx="12192000" cy="5300823"/>
              </a:xfrm>
            </p:spPr>
            <p:txBody>
              <a:bodyPr/>
              <a:lstStyle/>
              <a:p>
                <a:r>
                  <a:rPr lang="en-IN" dirty="0" smtClean="0"/>
                  <a:t>A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 smtClean="0"/>
                  <a:t> that satisfies a property called </a:t>
                </a:r>
                <a:r>
                  <a:rPr lang="en-IN" i="1" dirty="0" smtClean="0"/>
                  <a:t>positive semi-definiteness</a:t>
                </a:r>
                <a:r>
                  <a:rPr lang="en-IN" dirty="0" smtClean="0"/>
                  <a:t> (PSD has several other nice properties too</a:t>
                </a:r>
              </a:p>
              <a:p>
                <a:pPr lvl="1"/>
                <a:r>
                  <a:rPr lang="en-IN" dirty="0" smtClean="0"/>
                  <a:t>For all vectors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, we must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 smtClean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1"/>
                <a:r>
                  <a:rPr lang="en-IN" dirty="0"/>
                  <a:t>We can write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IN" dirty="0"/>
                  <a:t> need not be </a:t>
                </a:r>
                <a:r>
                  <a:rPr lang="en-IN" dirty="0" err="1"/>
                  <a:t>sym</a:t>
                </a:r>
                <a:r>
                  <a:rPr lang="en-IN" dirty="0"/>
                  <a:t> or PSD)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rad>
                  </m:oMath>
                </a14:m>
                <a:endParaRPr lang="en-US" b="1" dirty="0" smtClean="0"/>
              </a:p>
              <a:p>
                <a:pPr lvl="1"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11624"/>
                <a:ext cx="12192000" cy="5300823"/>
              </a:xfrm>
              <a:blipFill>
                <a:blip r:embed="rId2"/>
                <a:stretch>
                  <a:fillRect l="-500" t="-2759" r="-11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714" y="5107715"/>
            <a:ext cx="1750285" cy="175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5232399" y="5133603"/>
                <a:ext cx="5209315" cy="1278844"/>
              </a:xfrm>
              <a:prstGeom prst="wedgeRectCallout">
                <a:avLst>
                  <a:gd name="adj1" fmla="val 61288"/>
                  <a:gd name="adj2" fmla="val 3771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Nice! 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for all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i.e. this will never give us negative distances which don’t make sense</a:t>
                </a:r>
                <a:endParaRPr lang="en-IN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399" y="5133603"/>
                <a:ext cx="5209315" cy="1278844"/>
              </a:xfrm>
              <a:prstGeom prst="wedgeRectCallout">
                <a:avLst>
                  <a:gd name="adj1" fmla="val 61288"/>
                  <a:gd name="adj2" fmla="val 37717"/>
                </a:avLst>
              </a:prstGeom>
              <a:blipFill>
                <a:blip r:embed="rId4"/>
                <a:stretch>
                  <a:fillRect l="-939" b="-601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32" y="5194332"/>
            <a:ext cx="1663668" cy="1663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210300" y="5386744"/>
                <a:ext cx="4231413" cy="1278844"/>
              </a:xfrm>
              <a:prstGeom prst="wedgeRectCallout">
                <a:avLst>
                  <a:gd name="adj1" fmla="val 68609"/>
                  <a:gd name="adj2" fmla="val 1984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Oh! So the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Mahalanobis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distance is just Euclidean distance if we transform the vectors as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5386744"/>
                <a:ext cx="4231413" cy="1278844"/>
              </a:xfrm>
              <a:prstGeom prst="wedgeRectCallout">
                <a:avLst>
                  <a:gd name="adj1" fmla="val 68609"/>
                  <a:gd name="adj2" fmla="val 19842"/>
                </a:avLst>
              </a:prstGeom>
              <a:blipFill>
                <a:blip r:embed="rId6"/>
                <a:stretch>
                  <a:fillRect l="-1325" b="-604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9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7" name="Freeform 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Consider 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-dimensional real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For a physicist, a vector is a way to encode a magnitude and direction</a:t>
                </a:r>
              </a:p>
              <a:p>
                <a:r>
                  <a:rPr lang="en-IN" dirty="0" smtClean="0"/>
                  <a:t>For a mathematician, a vector is an object in a vector space</a:t>
                </a:r>
              </a:p>
              <a:p>
                <a:r>
                  <a:rPr lang="en-IN" dirty="0" smtClean="0"/>
                  <a:t>For an ML person, a vector is simply a list of numbers, each number representing a useful piece of information about an object</a:t>
                </a:r>
              </a:p>
              <a:p>
                <a:pPr lvl="1"/>
                <a:r>
                  <a:rPr lang="en-IN" b="1" dirty="0" smtClean="0"/>
                  <a:t>Example</a:t>
                </a:r>
                <a:r>
                  <a:rPr lang="en-IN" dirty="0" smtClean="0"/>
                  <a:t>: spam filter, a vector stored which words occurred in email</a:t>
                </a:r>
              </a:p>
              <a:p>
                <a:pPr lvl="1"/>
                <a:r>
                  <a:rPr lang="en-IN" b="1" dirty="0" smtClean="0"/>
                  <a:t>Example</a:t>
                </a:r>
                <a:r>
                  <a:rPr lang="en-IN" dirty="0" smtClean="0"/>
                  <a:t>: image recognition, a vector stored the pixel RGB values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2759" r="-11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ular Callout 14"/>
          <p:cNvSpPr/>
          <p:nvPr/>
        </p:nvSpPr>
        <p:spPr>
          <a:xfrm>
            <a:off x="6863136" y="4739658"/>
            <a:ext cx="3759207" cy="1136887"/>
          </a:xfrm>
          <a:prstGeom prst="wedgeRectCallout">
            <a:avLst>
              <a:gd name="adj1" fmla="val 51848"/>
              <a:gd name="adj2" fmla="val 8977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 bit of math will be required but 1) it will be simple and 2) it will be totally worth it!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Vectors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See reference [DFO] Section 1.1 for a nice introduction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2989472" y="5949574"/>
            <a:ext cx="7053735" cy="774237"/>
          </a:xfrm>
          <a:prstGeom prst="wedgeRectCallout">
            <a:avLst>
              <a:gd name="adj1" fmla="val 59640"/>
              <a:gd name="adj2" fmla="val 3407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True, for me, vectors are just like arrays of numbers. However, sometimes I do indeed do math with them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64" y="4739658"/>
            <a:ext cx="1735587" cy="1735587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1447615" y="4767089"/>
            <a:ext cx="3347977" cy="774237"/>
          </a:xfrm>
          <a:prstGeom prst="wedgeRectCallout">
            <a:avLst>
              <a:gd name="adj1" fmla="val -63817"/>
              <a:gd name="adj2" fmla="val 9384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Does this mean I will have to learn math to do ML?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Operations on Vectors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Given two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-dimensional vectors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we can do the following</a:t>
                </a:r>
              </a:p>
              <a:p>
                <a:r>
                  <a:rPr lang="en-IN" b="1" dirty="0" smtClean="0"/>
                  <a:t>Sum</a:t>
                </a:r>
                <a:r>
                  <a:rPr lang="en-IN" dirty="0" smtClean="0"/>
                  <a:t> of two vectors (is also a vector of same dimension)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N" dirty="0" smtClean="0"/>
              </a:p>
              <a:p>
                <a:r>
                  <a:rPr lang="en-IN" b="1" dirty="0" smtClean="0"/>
                  <a:t>Difference</a:t>
                </a:r>
                <a:r>
                  <a:rPr lang="en-IN" dirty="0" smtClean="0"/>
                  <a:t> of two vectors (is also a vector of same dimension)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N" dirty="0" smtClean="0"/>
              </a:p>
              <a:p>
                <a:r>
                  <a:rPr lang="en-IN" b="1" dirty="0" smtClean="0"/>
                  <a:t>Dot product </a:t>
                </a:r>
                <a:r>
                  <a:rPr lang="en-IN" dirty="0" smtClean="0"/>
                  <a:t>of two vectors (is a real number, possibly negative)</a:t>
                </a:r>
              </a:p>
              <a:p>
                <a:pPr marL="0" indent="0" algn="ctr">
                  <a:buNone/>
                </a:pPr>
                <a:r>
                  <a:rPr lang="en-IN" b="0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IN" b="1" dirty="0" smtClean="0"/>
              </a:p>
              <a:p>
                <a:r>
                  <a:rPr lang="en-IN" b="1" dirty="0" smtClean="0"/>
                  <a:t>Euclidean length </a:t>
                </a:r>
                <a:r>
                  <a:rPr lang="en-IN" dirty="0" smtClean="0"/>
                  <a:t>of a vector (is a positive real number, possibly zero)</a:t>
                </a:r>
              </a:p>
              <a:p>
                <a:pPr marL="0" indent="0" algn="ctr">
                  <a:buNone/>
                </a:pPr>
                <a:r>
                  <a:rPr lang="en-IN" b="0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ra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  <a:blipFill>
                <a:blip r:embed="rId2"/>
                <a:stretch>
                  <a:fillRect l="-578" t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" y="5276341"/>
            <a:ext cx="1581659" cy="158165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018374" y="6047468"/>
            <a:ext cx="6112904" cy="774237"/>
          </a:xfrm>
          <a:prstGeom prst="wedgeRectCallout">
            <a:avLst>
              <a:gd name="adj1" fmla="val -63316"/>
              <a:gd name="adj2" fmla="val -2028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So I can take two feature vectors and add them. But what sense does it make to add two emails?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Rectangular Callout 12"/>
          <p:cNvSpPr/>
          <p:nvPr/>
        </p:nvSpPr>
        <p:spPr>
          <a:xfrm>
            <a:off x="3500499" y="4767209"/>
            <a:ext cx="7053735" cy="1125109"/>
          </a:xfrm>
          <a:prstGeom prst="wedgeRectCallout">
            <a:avLst>
              <a:gd name="adj1" fmla="val 51775"/>
              <a:gd name="adj2" fmla="val 7419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Good point – just wait a second for some intuition. However, to be honest, sometimes it is good in ML not to hunt too much for intuition and just let the math be!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18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 Operations on Feature Vectors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</p:spPr>
            <p:txBody>
              <a:bodyPr/>
              <a:lstStyle/>
              <a:p>
                <a:r>
                  <a:rPr lang="en-IN" dirty="0" smtClean="0"/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feature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Average feature vector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r>
                  <a:rPr lang="en-IN" dirty="0" smtClean="0"/>
                  <a:t>Euclidean distance between two feature vectors</a:t>
                </a:r>
              </a:p>
              <a:p>
                <a:pPr marL="0" indent="0" algn="ctr">
                  <a:buNone/>
                </a:pPr>
                <a:r>
                  <a:rPr lang="en-I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IN" dirty="0" smtClean="0"/>
              </a:p>
              <a:p>
                <a:r>
                  <a:rPr lang="en-IN" dirty="0" smtClean="0"/>
                  <a:t>Distance of a feature vector from the average vector</a:t>
                </a:r>
              </a:p>
              <a:p>
                <a:pPr marL="0" indent="0" algn="ctr">
                  <a:buNone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  <a:blipFill>
                <a:blip r:embed="rId2"/>
                <a:stretch>
                  <a:fillRect l="-578" t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425" y="646305"/>
            <a:ext cx="1622574" cy="162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348050" y="474991"/>
            <a:ext cx="4221374" cy="1095989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can use this to find out what an “average” email looks like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. So averaging vectors makes sense!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3" y="1237187"/>
            <a:ext cx="1796377" cy="1796377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2257694" y="1748257"/>
            <a:ext cx="5491500" cy="774237"/>
          </a:xfrm>
          <a:prstGeom prst="wedgeRectCallout">
            <a:avLst>
              <a:gd name="adj1" fmla="val -64004"/>
              <a:gd name="adj2" fmla="val 221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can use this to find out if two emails are similar or very different from each other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80" y="3170602"/>
            <a:ext cx="1628419" cy="1628419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6053517" y="2928915"/>
            <a:ext cx="4456300" cy="1164815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can use this to find out if a new email is similar to an average spam email or an average regular email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15" name="Freeform 14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 15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Rectangular Callout 19"/>
          <p:cNvSpPr/>
          <p:nvPr/>
        </p:nvSpPr>
        <p:spPr>
          <a:xfrm>
            <a:off x="6804373" y="5368961"/>
            <a:ext cx="3759207" cy="753125"/>
          </a:xfrm>
          <a:prstGeom prst="wedgeRectCallout">
            <a:avLst>
              <a:gd name="adj1" fmla="val 51848"/>
              <a:gd name="adj2" fmla="val 8977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Excellent! We are now ready for our first ML algorithm!!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43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1" grpId="0" animBg="1"/>
      <p:bldP spid="13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with Prototypes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 basic mantra here is</a:t>
            </a:r>
          </a:p>
          <a:p>
            <a:pPr marL="0" indent="0" algn="ctr">
              <a:buNone/>
            </a:pPr>
            <a:r>
              <a:rPr lang="en-IN" i="1" dirty="0" smtClean="0"/>
              <a:t>If a new email looks similar to an average spam email, it</a:t>
            </a:r>
            <a:br>
              <a:rPr lang="en-IN" i="1" dirty="0" smtClean="0"/>
            </a:br>
            <a:r>
              <a:rPr lang="en-IN" i="1" dirty="0" smtClean="0"/>
              <a:t>may be a spam email. On the other hand, if a new email looks</a:t>
            </a:r>
            <a:br>
              <a:rPr lang="en-IN" i="1" dirty="0" smtClean="0"/>
            </a:br>
            <a:r>
              <a:rPr lang="en-IN" i="1" dirty="0" smtClean="0"/>
              <a:t>similar to an average normal email, it should be normal</a:t>
            </a:r>
            <a:endParaRPr lang="en-IN" i="1" dirty="0"/>
          </a:p>
          <a:p>
            <a:r>
              <a:rPr lang="en-IN" dirty="0" smtClean="0"/>
              <a:t>In ML, the word </a:t>
            </a:r>
            <a:r>
              <a:rPr lang="en-IN" i="1" dirty="0" smtClean="0"/>
              <a:t>prototype</a:t>
            </a:r>
            <a:r>
              <a:rPr lang="en-IN" dirty="0" smtClean="0"/>
              <a:t> is used to refer to something that is representative or captures the qualities of a class of objects?</a:t>
            </a:r>
          </a:p>
          <a:p>
            <a:r>
              <a:rPr lang="en-IN" dirty="0" smtClean="0"/>
              <a:t>How can we do ML using prototypes?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3504" y="1975389"/>
            <a:ext cx="9927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 smtClean="0">
                <a:solidFill>
                  <a:schemeClr val="bg1">
                    <a:lumMod val="85000"/>
                  </a:schemeClr>
                </a:solidFill>
                <a:latin typeface="Century" panose="02040604050505020304" pitchFamily="18" charset="0"/>
              </a:rPr>
              <a:t>“</a:t>
            </a:r>
            <a:endParaRPr lang="en-US" sz="13800" dirty="0">
              <a:solidFill>
                <a:schemeClr val="bg1">
                  <a:lumMod val="8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0800000">
            <a:off x="10860954" y="2250248"/>
            <a:ext cx="9927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 smtClean="0">
                <a:solidFill>
                  <a:schemeClr val="bg1">
                    <a:lumMod val="85000"/>
                  </a:schemeClr>
                </a:solidFill>
                <a:latin typeface="Century" panose="02040604050505020304" pitchFamily="18" charset="0"/>
              </a:rPr>
              <a:t>“</a:t>
            </a:r>
            <a:endParaRPr lang="en-US" sz="13800" dirty="0">
              <a:solidFill>
                <a:schemeClr val="bg1">
                  <a:lumMod val="85000"/>
                </a:schemeClr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Bird or not!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pixabay.com, independent.co.uk, youtube.com, newdinosaurs.com, wikipedia.com, clipartqueen.com 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2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8790" y="1006075"/>
            <a:ext cx="2774622" cy="1734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72" y="1006076"/>
            <a:ext cx="2311400" cy="1733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54" y="3019818"/>
            <a:ext cx="2837458" cy="17245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72" y="1006076"/>
            <a:ext cx="2311400" cy="1733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56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27" y="1059061"/>
            <a:ext cx="2764807" cy="17933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588" y="1006075"/>
            <a:ext cx="26384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56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27" y="1059061"/>
            <a:ext cx="2764807" cy="17933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588" y="1006075"/>
            <a:ext cx="2638425" cy="1733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" y="2852450"/>
            <a:ext cx="2196076" cy="22692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" y="2852450"/>
            <a:ext cx="2196075" cy="22692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64227" y="3466166"/>
            <a:ext cx="278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Has wings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64227" y="4013087"/>
            <a:ext cx="278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Can fly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4227" y="4560008"/>
            <a:ext cx="278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Can sing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1014" y="5106929"/>
            <a:ext cx="324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Has a beak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1" y="1823568"/>
            <a:ext cx="6542062" cy="489790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54" y="3019279"/>
            <a:ext cx="2837458" cy="17245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1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6097" y="1024970"/>
            <a:ext cx="2774622" cy="173413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26" name="Freeform 2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 2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1" name="Rectangular Callout 30"/>
          <p:cNvSpPr/>
          <p:nvPr/>
        </p:nvSpPr>
        <p:spPr>
          <a:xfrm>
            <a:off x="6553433" y="6026457"/>
            <a:ext cx="3759207" cy="753125"/>
          </a:xfrm>
          <a:prstGeom prst="wedgeRectCallout">
            <a:avLst>
              <a:gd name="adj1" fmla="val 64147"/>
              <a:gd name="adj2" fmla="val 3930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abstract qualities do we associate with “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birdness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”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7433102" y="2880265"/>
            <a:ext cx="4325571" cy="440641"/>
          </a:xfrm>
          <a:prstGeom prst="wedgeRectCallout">
            <a:avLst>
              <a:gd name="adj1" fmla="val -51895"/>
              <a:gd name="adj2" fmla="val 1031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Important for deciding bird or not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780682" y="4693614"/>
            <a:ext cx="5425786" cy="440641"/>
          </a:xfrm>
          <a:prstGeom prst="wedgeRectCallout">
            <a:avLst>
              <a:gd name="adj1" fmla="val 61628"/>
              <a:gd name="adj2" fmla="val -12067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Not that important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for deciding bird or not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6610922" y="5047420"/>
            <a:ext cx="3086596" cy="535356"/>
          </a:xfrm>
          <a:prstGeom prst="wedgeRectCallout">
            <a:avLst>
              <a:gd name="adj1" fmla="val -76611"/>
              <a:gd name="adj2" fmla="val -10481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prototypical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bird!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35" y="217735"/>
            <a:ext cx="1590116" cy="1590116"/>
          </a:xfrm>
          <a:prstGeom prst="rect">
            <a:avLst/>
          </a:prstGeom>
        </p:spPr>
      </p:pic>
      <p:sp>
        <p:nvSpPr>
          <p:cNvPr id="36" name="Rectangular Callout 35"/>
          <p:cNvSpPr/>
          <p:nvPr/>
        </p:nvSpPr>
        <p:spPr>
          <a:xfrm>
            <a:off x="2997013" y="135578"/>
            <a:ext cx="5102557" cy="827732"/>
          </a:xfrm>
          <a:prstGeom prst="wedgeRectCallout">
            <a:avLst>
              <a:gd name="adj1" fmla="val 65370"/>
              <a:gd name="adj2" fmla="val 8099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But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Pterosaur will still get classified as a bird – it has wings and a beak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6448063" y="4882842"/>
            <a:ext cx="3952980" cy="1062808"/>
          </a:xfrm>
          <a:prstGeom prst="wedgeRectCallout">
            <a:avLst>
              <a:gd name="adj1" fmla="val 59561"/>
              <a:gd name="adj2" fmla="val 5502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means that our prototype is not good enough and we may need better features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646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35977 0.245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2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0.11368 0.2486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-0.11341 0.2365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35937 0.2486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403 -0.0625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3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35677 -0.04421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9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7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31" grpId="0" animBg="1"/>
      <p:bldP spid="32" grpId="0" animBg="1"/>
      <p:bldP spid="33" grpId="0" animBg="1"/>
      <p:bldP spid="34" grpId="0" animBg="1"/>
      <p:bldP spid="34" grpId="1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with Prototypes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7</a:t>
            </a:fld>
            <a:endParaRPr lang="en-US"/>
          </a:p>
        </p:txBody>
      </p:sp>
      <p:cxnSp>
        <p:nvCxnSpPr>
          <p:cNvPr id="58" name="Straight Connector 57"/>
          <p:cNvCxnSpPr>
            <a:stCxn id="100" idx="2"/>
            <a:endCxn id="84" idx="4"/>
          </p:cNvCxnSpPr>
          <p:nvPr/>
        </p:nvCxnSpPr>
        <p:spPr>
          <a:xfrm flipH="1" flipV="1">
            <a:off x="3675159" y="2434496"/>
            <a:ext cx="3551615" cy="108120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59" name="Straight Connector 58"/>
          <p:cNvCxnSpPr>
            <a:stCxn id="100" idx="6"/>
            <a:endCxn id="85" idx="1"/>
          </p:cNvCxnSpPr>
          <p:nvPr/>
        </p:nvCxnSpPr>
        <p:spPr>
          <a:xfrm flipV="1">
            <a:off x="7537859" y="2493178"/>
            <a:ext cx="1538859" cy="1022526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0" name="Straight Connector 59"/>
          <p:cNvCxnSpPr>
            <a:stCxn id="89" idx="2"/>
            <a:endCxn id="84" idx="4"/>
          </p:cNvCxnSpPr>
          <p:nvPr/>
        </p:nvCxnSpPr>
        <p:spPr>
          <a:xfrm flipH="1">
            <a:off x="3675159" y="2112505"/>
            <a:ext cx="1968654" cy="32199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1" name="Straight Connector 60"/>
          <p:cNvCxnSpPr>
            <a:stCxn id="89" idx="6"/>
            <a:endCxn id="85" idx="1"/>
          </p:cNvCxnSpPr>
          <p:nvPr/>
        </p:nvCxnSpPr>
        <p:spPr>
          <a:xfrm>
            <a:off x="5954898" y="2112505"/>
            <a:ext cx="3121820" cy="38067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2" name="Straight Connector 61"/>
          <p:cNvCxnSpPr>
            <a:stCxn id="64" idx="2"/>
            <a:endCxn id="84" idx="4"/>
          </p:cNvCxnSpPr>
          <p:nvPr/>
        </p:nvCxnSpPr>
        <p:spPr>
          <a:xfrm flipH="1">
            <a:off x="3675159" y="1117993"/>
            <a:ext cx="3094672" cy="131650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3" name="Straight Connector 62"/>
          <p:cNvCxnSpPr>
            <a:stCxn id="64" idx="6"/>
            <a:endCxn id="85" idx="1"/>
          </p:cNvCxnSpPr>
          <p:nvPr/>
        </p:nvCxnSpPr>
        <p:spPr>
          <a:xfrm>
            <a:off x="7080916" y="1117993"/>
            <a:ext cx="1995802" cy="137518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64" name="Oval 63"/>
          <p:cNvSpPr/>
          <p:nvPr/>
        </p:nvSpPr>
        <p:spPr>
          <a:xfrm>
            <a:off x="6769831" y="962450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/>
          <p:cNvCxnSpPr>
            <a:stCxn id="86" idx="2"/>
            <a:endCxn id="84" idx="4"/>
          </p:cNvCxnSpPr>
          <p:nvPr/>
        </p:nvCxnSpPr>
        <p:spPr>
          <a:xfrm flipH="1" flipV="1">
            <a:off x="3675159" y="2434496"/>
            <a:ext cx="2031374" cy="67981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6" name="Straight Connector 65"/>
          <p:cNvCxnSpPr>
            <a:stCxn id="86" idx="6"/>
            <a:endCxn id="85" idx="1"/>
          </p:cNvCxnSpPr>
          <p:nvPr/>
        </p:nvCxnSpPr>
        <p:spPr>
          <a:xfrm flipV="1">
            <a:off x="6017618" y="2493178"/>
            <a:ext cx="3059100" cy="62113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grpSp>
        <p:nvGrpSpPr>
          <p:cNvPr id="67" name="Group 66"/>
          <p:cNvGrpSpPr/>
          <p:nvPr/>
        </p:nvGrpSpPr>
        <p:grpSpPr>
          <a:xfrm>
            <a:off x="1789798" y="1006075"/>
            <a:ext cx="9247697" cy="2830680"/>
            <a:chOff x="1789798" y="1006075"/>
            <a:chExt cx="9247697" cy="2830680"/>
          </a:xfrm>
          <a:solidFill>
            <a:srgbClr val="FF0000"/>
          </a:solidFill>
        </p:grpSpPr>
        <p:sp>
          <p:nvSpPr>
            <p:cNvPr id="68" name="Oval 67"/>
            <p:cNvSpPr/>
            <p:nvPr/>
          </p:nvSpPr>
          <p:spPr>
            <a:xfrm>
              <a:off x="2328421" y="1006075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007150" y="167537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789798" y="246723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844842" y="132529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4344462" y="254330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318235" y="311430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286000" y="344092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4547139" y="3294894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7408174" y="131716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407415" y="2150134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9076718" y="10889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0311630" y="17095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7732105" y="27029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765633" y="35256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887424" y="232457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0726410" y="319101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5-Point Star 83"/>
          <p:cNvSpPr/>
          <p:nvPr/>
        </p:nvSpPr>
        <p:spPr>
          <a:xfrm>
            <a:off x="3288660" y="2286867"/>
            <a:ext cx="386499" cy="386499"/>
          </a:xfrm>
          <a:prstGeom prst="star5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5-Point Star 84"/>
          <p:cNvSpPr/>
          <p:nvPr/>
        </p:nvSpPr>
        <p:spPr>
          <a:xfrm>
            <a:off x="9076718" y="2345549"/>
            <a:ext cx="386499" cy="386499"/>
          </a:xfrm>
          <a:prstGeom prst="star5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5706533" y="2958765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Picture 8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39" y="2662602"/>
            <a:ext cx="431008" cy="23470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75" y="2724057"/>
            <a:ext cx="435276" cy="275248"/>
          </a:xfrm>
          <a:prstGeom prst="rect">
            <a:avLst/>
          </a:prstGeom>
        </p:spPr>
      </p:pic>
      <p:sp>
        <p:nvSpPr>
          <p:cNvPr id="89" name="Oval 88"/>
          <p:cNvSpPr/>
          <p:nvPr/>
        </p:nvSpPr>
        <p:spPr>
          <a:xfrm>
            <a:off x="5643813" y="1956962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16300" y="4354437"/>
            <a:ext cx="4406490" cy="1471328"/>
            <a:chOff x="416300" y="4354437"/>
            <a:chExt cx="4406490" cy="1471328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00" y="4354437"/>
              <a:ext cx="1471328" cy="147132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936" y="5009951"/>
              <a:ext cx="512091" cy="178317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2851645" y="4754986"/>
              <a:ext cx="526571" cy="613216"/>
              <a:chOff x="2851645" y="4754986"/>
              <a:chExt cx="526571" cy="613216"/>
            </a:xfrm>
          </p:grpSpPr>
          <p:sp>
            <p:nvSpPr>
              <p:cNvPr id="98" name="5-Point Star 97"/>
              <p:cNvSpPr/>
              <p:nvPr/>
            </p:nvSpPr>
            <p:spPr>
              <a:xfrm>
                <a:off x="2991717" y="4754986"/>
                <a:ext cx="386499" cy="386499"/>
              </a:xfrm>
              <a:prstGeom prst="star5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9" name="Picture 9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1645" y="5133494"/>
                <a:ext cx="431008" cy="234708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>
              <a:off x="3986244" y="4754986"/>
              <a:ext cx="542042" cy="653756"/>
              <a:chOff x="3986244" y="4754986"/>
              <a:chExt cx="542042" cy="653756"/>
            </a:xfrm>
          </p:grpSpPr>
          <p:sp>
            <p:nvSpPr>
              <p:cNvPr id="96" name="5-Point Star 95"/>
              <p:cNvSpPr/>
              <p:nvPr/>
            </p:nvSpPr>
            <p:spPr>
              <a:xfrm>
                <a:off x="4141787" y="4754986"/>
                <a:ext cx="386499" cy="386499"/>
              </a:xfrm>
              <a:prstGeom prst="star5">
                <a:avLst/>
              </a:prstGeom>
              <a:solidFill>
                <a:srgbClr val="2ECC7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7" name="Picture 9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6244" y="5133494"/>
                <a:ext cx="435276" cy="275248"/>
              </a:xfrm>
              <a:prstGeom prst="rect">
                <a:avLst/>
              </a:prstGeom>
            </p:spPr>
          </p:pic>
        </p:grpSp>
        <p:pic>
          <p:nvPicPr>
            <p:cNvPr id="95" name="Picture 9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527" y="4717057"/>
              <a:ext cx="2295263" cy="758991"/>
            </a:xfrm>
            <a:prstGeom prst="rect">
              <a:avLst/>
            </a:prstGeom>
          </p:spPr>
        </p:pic>
      </p:grpSp>
      <p:sp>
        <p:nvSpPr>
          <p:cNvPr id="100" name="Oval 99"/>
          <p:cNvSpPr/>
          <p:nvPr/>
        </p:nvSpPr>
        <p:spPr>
          <a:xfrm>
            <a:off x="7226774" y="3360161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5872491" y="3905648"/>
            <a:ext cx="1931155" cy="1385280"/>
            <a:chOff x="5872491" y="3905648"/>
            <a:chExt cx="1931155" cy="1385280"/>
          </a:xfrm>
        </p:grpSpPr>
        <p:sp>
          <p:nvSpPr>
            <p:cNvPr id="102" name="Oval 101"/>
            <p:cNvSpPr/>
            <p:nvPr/>
          </p:nvSpPr>
          <p:spPr>
            <a:xfrm>
              <a:off x="5872491" y="4695360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337019" y="4030264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492561" y="4699347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6339118" y="3905648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015550" y="4979843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5-Point Star 106"/>
            <p:cNvSpPr/>
            <p:nvPr/>
          </p:nvSpPr>
          <p:spPr>
            <a:xfrm>
              <a:off x="6840275" y="4308861"/>
              <a:ext cx="386499" cy="386499"/>
            </a:xfrm>
            <a:prstGeom prst="star5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733" y="4687369"/>
              <a:ext cx="366997" cy="247510"/>
            </a:xfrm>
            <a:prstGeom prst="rect">
              <a:avLst/>
            </a:prstGeom>
          </p:spPr>
        </p:pic>
      </p:grpSp>
      <p:cxnSp>
        <p:nvCxnSpPr>
          <p:cNvPr id="109" name="Straight Connector 108"/>
          <p:cNvCxnSpPr>
            <a:stCxn id="100" idx="4"/>
            <a:endCxn id="107" idx="0"/>
          </p:cNvCxnSpPr>
          <p:nvPr/>
        </p:nvCxnSpPr>
        <p:spPr>
          <a:xfrm flipH="1">
            <a:off x="7033525" y="3671246"/>
            <a:ext cx="348792" cy="63761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111" name="Rectangular Callout 110"/>
          <p:cNvSpPr/>
          <p:nvPr/>
        </p:nvSpPr>
        <p:spPr>
          <a:xfrm>
            <a:off x="86349" y="1447040"/>
            <a:ext cx="2070963" cy="782434"/>
          </a:xfrm>
          <a:prstGeom prst="wedgeRectCallout">
            <a:avLst>
              <a:gd name="adj1" fmla="val 55931"/>
              <a:gd name="adj2" fmla="val -7417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Feature vectors of spam emails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2" name="Rectangular Callout 111"/>
          <p:cNvSpPr/>
          <p:nvPr/>
        </p:nvSpPr>
        <p:spPr>
          <a:xfrm>
            <a:off x="9772793" y="117960"/>
            <a:ext cx="2295456" cy="790981"/>
          </a:xfrm>
          <a:prstGeom prst="wedgeRectCallout">
            <a:avLst>
              <a:gd name="adj1" fmla="val -63460"/>
              <a:gd name="adj2" fmla="val 8079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Feature vectors of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normal emails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Rectangular Callout 112"/>
          <p:cNvSpPr/>
          <p:nvPr/>
        </p:nvSpPr>
        <p:spPr>
          <a:xfrm>
            <a:off x="305434" y="2864189"/>
            <a:ext cx="1582194" cy="782434"/>
          </a:xfrm>
          <a:prstGeom prst="wedgeRectCallout">
            <a:avLst>
              <a:gd name="adj1" fmla="val 121517"/>
              <a:gd name="adj2" fmla="val -6892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Prototype spam email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4" name="Rectangular Callout 113"/>
          <p:cNvSpPr/>
          <p:nvPr/>
        </p:nvSpPr>
        <p:spPr>
          <a:xfrm>
            <a:off x="10022567" y="1158420"/>
            <a:ext cx="1795908" cy="790981"/>
          </a:xfrm>
          <a:prstGeom prst="wedgeRectCallout">
            <a:avLst>
              <a:gd name="adj1" fmla="val -84055"/>
              <a:gd name="adj2" fmla="val 1106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Prototype normal email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116" name="Freeform 11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Freeform 11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Oval 11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0" name="Oval 11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1" name="Rectangular Callout 120"/>
          <p:cNvSpPr/>
          <p:nvPr/>
        </p:nvSpPr>
        <p:spPr>
          <a:xfrm>
            <a:off x="4858224" y="5536245"/>
            <a:ext cx="5454416" cy="1243338"/>
          </a:xfrm>
          <a:prstGeom prst="wedgeRectCallout">
            <a:avLst>
              <a:gd name="adj1" fmla="val 64712"/>
              <a:gd name="adj2" fmla="val 4674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email is closer to the prototype spam email than the prototype normal email so I will classify this new email as spam!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2" name="Rectangular Callout 121"/>
          <p:cNvSpPr/>
          <p:nvPr/>
        </p:nvSpPr>
        <p:spPr>
          <a:xfrm>
            <a:off x="5643813" y="5525330"/>
            <a:ext cx="4659612" cy="1243338"/>
          </a:xfrm>
          <a:prstGeom prst="wedgeRectCallout">
            <a:avLst>
              <a:gd name="adj1" fmla="val 67578"/>
              <a:gd name="adj2" fmla="val 4674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order to classify a new email as spam/non-spam I only need the two prototypes, not the training emails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366" y="2641518"/>
            <a:ext cx="1619883" cy="1619883"/>
          </a:xfrm>
          <a:prstGeom prst="rect">
            <a:avLst/>
          </a:prstGeom>
        </p:spPr>
      </p:pic>
      <p:sp>
        <p:nvSpPr>
          <p:cNvPr id="124" name="Rectangular Callout 123"/>
          <p:cNvSpPr/>
          <p:nvPr/>
        </p:nvSpPr>
        <p:spPr>
          <a:xfrm>
            <a:off x="4015820" y="2614817"/>
            <a:ext cx="6182690" cy="1083855"/>
          </a:xfrm>
          <a:prstGeom prst="wedgeRectCallout">
            <a:avLst>
              <a:gd name="adj1" fmla="val 65434"/>
              <a:gd name="adj2" fmla="val 4878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Wow! So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so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this is your model – just two vectors. You were able to distil all the information in the training emails into just two prototype vectors!!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0613487" y="6204666"/>
            <a:ext cx="1425872" cy="264053"/>
            <a:chOff x="3524036" y="1232899"/>
            <a:chExt cx="5270603" cy="976045"/>
          </a:xfrm>
        </p:grpSpPr>
        <p:sp>
          <p:nvSpPr>
            <p:cNvPr id="127" name="Rectangle 126"/>
            <p:cNvSpPr/>
            <p:nvPr/>
          </p:nvSpPr>
          <p:spPr>
            <a:xfrm>
              <a:off x="3524036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71924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719245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524036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719245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914454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14454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109663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109663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304872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500081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695290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500081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890499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890499" y="201373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304872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695290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085708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109663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500081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890499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890499" y="162331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695290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085708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280917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085708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914453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109662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30487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500079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69529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890499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085708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280917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280916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476125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085706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476124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280915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671331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476122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671331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86654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280913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476118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5671319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06174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256942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452151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452151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256942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52151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647360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647360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842569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842569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037778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232987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428196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32987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623405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623405" y="201373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037778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7428196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7818614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842569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232987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7623405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7623405" y="162331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428196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818614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013823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818614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647359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842568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7037776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23298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7428196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762340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7818614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013823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8013822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8209031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818612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209030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013821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8404237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209028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404237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013819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8209024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8404225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8599430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859943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6256942" y="162331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6452151" y="1818520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6647360" y="201372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24" name="Rectangular Callout 223"/>
          <p:cNvSpPr/>
          <p:nvPr/>
        </p:nvSpPr>
        <p:spPr>
          <a:xfrm>
            <a:off x="3761126" y="5535360"/>
            <a:ext cx="6639579" cy="1243338"/>
          </a:xfrm>
          <a:prstGeom prst="wedgeRectCallout">
            <a:avLst>
              <a:gd name="adj1" fmla="val 60844"/>
              <a:gd name="adj2" fmla="val 4591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fact I can even handle cases where there are more than two classes e.g. instead of spam/non-spam, suppose the classes were Primary, Social, Updates …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943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498DB"/>
                                      </p:to>
                                    </p:animClr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498DB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  <p:bldP spid="84" grpId="0" animBg="1"/>
      <p:bldP spid="85" grpId="0" animBg="1"/>
      <p:bldP spid="86" grpId="0" animBg="1"/>
      <p:bldP spid="86" grpId="1" animBg="1"/>
      <p:bldP spid="86" grpId="2" animBg="1"/>
      <p:bldP spid="89" grpId="0" animBg="1"/>
      <p:bldP spid="89" grpId="1" animBg="1"/>
      <p:bldP spid="89" grpId="2" animBg="1"/>
      <p:bldP spid="100" grpId="0" animBg="1"/>
      <p:bldP spid="100" grpId="1" animBg="1"/>
      <p:bldP spid="100" grpId="2" animBg="1"/>
      <p:bldP spid="100" grpId="3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21" grpId="0" animBg="1"/>
      <p:bldP spid="121" grpId="1" animBg="1"/>
      <p:bldP spid="122" grpId="0" animBg="1"/>
      <p:bldP spid="122" grpId="1" animBg="1"/>
      <p:bldP spid="124" grpId="0" animBg="1"/>
      <p:bldP spid="2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with Prototypes - Issues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352376" y="1006075"/>
            <a:ext cx="9685119" cy="5699002"/>
            <a:chOff x="1352376" y="1006075"/>
            <a:chExt cx="9685119" cy="5699002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328421" y="1006075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007150" y="167537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789798" y="246723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844842" y="132529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344462" y="254330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318235" y="311430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286000" y="344092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547139" y="3294894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408174" y="131716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407415" y="2150134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076718" y="10889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311630" y="17095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732105" y="27029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8765633" y="35256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9887424" y="232457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0726410" y="319101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352376" y="5167078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355743" y="6393992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298817" y="5011536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511776" y="6104668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793056" y="571281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130457" y="5868362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10716" y="4855993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5-Point Star 34"/>
          <p:cNvSpPr/>
          <p:nvPr/>
        </p:nvSpPr>
        <p:spPr>
          <a:xfrm>
            <a:off x="3288660" y="2286867"/>
            <a:ext cx="386499" cy="386499"/>
          </a:xfrm>
          <a:prstGeom prst="star5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5-Point Star 35"/>
          <p:cNvSpPr/>
          <p:nvPr/>
        </p:nvSpPr>
        <p:spPr>
          <a:xfrm>
            <a:off x="7021675" y="3752005"/>
            <a:ext cx="386499" cy="386499"/>
          </a:xfrm>
          <a:prstGeom prst="star5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39" y="2662602"/>
            <a:ext cx="431008" cy="2347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32" y="4130513"/>
            <a:ext cx="435276" cy="275248"/>
          </a:xfrm>
          <a:prstGeom prst="rect">
            <a:avLst/>
          </a:prstGeom>
        </p:spPr>
      </p:pic>
      <p:cxnSp>
        <p:nvCxnSpPr>
          <p:cNvPr id="39" name="Straight Connector 38"/>
          <p:cNvCxnSpPr>
            <a:stCxn id="41" idx="2"/>
            <a:endCxn id="37" idx="2"/>
          </p:cNvCxnSpPr>
          <p:nvPr/>
        </p:nvCxnSpPr>
        <p:spPr>
          <a:xfrm flipV="1">
            <a:off x="1945340" y="2897310"/>
            <a:ext cx="1410403" cy="271135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40" name="Straight Connector 39"/>
          <p:cNvCxnSpPr>
            <a:stCxn id="41" idx="6"/>
            <a:endCxn id="38" idx="2"/>
          </p:cNvCxnSpPr>
          <p:nvPr/>
        </p:nvCxnSpPr>
        <p:spPr>
          <a:xfrm flipV="1">
            <a:off x="2256425" y="4405761"/>
            <a:ext cx="4827345" cy="120290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41" name="Oval 40"/>
          <p:cNvSpPr/>
          <p:nvPr/>
        </p:nvSpPr>
        <p:spPr>
          <a:xfrm>
            <a:off x="1945340" y="5453120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94" y="4911116"/>
            <a:ext cx="1603406" cy="160340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93" y="4911116"/>
            <a:ext cx="1603406" cy="1603406"/>
          </a:xfrm>
          <a:prstGeom prst="rect">
            <a:avLst/>
          </a:prstGeom>
        </p:spPr>
      </p:pic>
      <p:sp>
        <p:nvSpPr>
          <p:cNvPr id="47" name="Rectangular Callout 46"/>
          <p:cNvSpPr/>
          <p:nvPr/>
        </p:nvSpPr>
        <p:spPr>
          <a:xfrm>
            <a:off x="6533577" y="4830357"/>
            <a:ext cx="4058760" cy="1083855"/>
          </a:xfrm>
          <a:prstGeom prst="wedgeRectCallout">
            <a:avLst>
              <a:gd name="adj1" fmla="val 65434"/>
              <a:gd name="adj2" fmla="val 4878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went wrong? The new email clearly resembled normal emails more than spam ones!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643056" y="343030"/>
            <a:ext cx="1468606" cy="1238929"/>
            <a:chOff x="12383748" y="1219011"/>
            <a:chExt cx="1862104" cy="1570887"/>
          </a:xfrm>
        </p:grpSpPr>
        <p:sp>
          <p:nvSpPr>
            <p:cNvPr id="50" name="Freeform 49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Freeform 50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5" name="Rectangular Callout 54"/>
          <p:cNvSpPr/>
          <p:nvPr/>
        </p:nvSpPr>
        <p:spPr>
          <a:xfrm>
            <a:off x="4922160" y="282446"/>
            <a:ext cx="5347979" cy="1158663"/>
          </a:xfrm>
          <a:prstGeom prst="wedgeRectCallout">
            <a:avLst>
              <a:gd name="adj1" fmla="val 64645"/>
              <a:gd name="adj2" fmla="val 4756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If there is too much diversity in a class of objects, a single prototype may not be able to capture all the information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99" y="3156333"/>
            <a:ext cx="1590159" cy="1590159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7993128" y="3125302"/>
            <a:ext cx="2712058" cy="1083855"/>
          </a:xfrm>
          <a:prstGeom prst="wedgeRectCallout">
            <a:avLst>
              <a:gd name="adj1" fmla="val 73011"/>
              <a:gd name="adj2" fmla="val 4689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Can we have two or more prototypes for the normal class?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8" name="Rectangular Callout 57"/>
          <p:cNvSpPr/>
          <p:nvPr/>
        </p:nvSpPr>
        <p:spPr>
          <a:xfrm>
            <a:off x="4922160" y="1525901"/>
            <a:ext cx="5347979" cy="794197"/>
          </a:xfrm>
          <a:prstGeom prst="wedgeRectCallout">
            <a:avLst>
              <a:gd name="adj1" fmla="val 67335"/>
              <a:gd name="adj2" fmla="val -5440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Yes, of course. But we will have to wait till we learn clustering before we can do so.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Rectangular Callout 58"/>
          <p:cNvSpPr/>
          <p:nvPr/>
        </p:nvSpPr>
        <p:spPr>
          <a:xfrm>
            <a:off x="4900731" y="2744694"/>
            <a:ext cx="2717203" cy="440641"/>
          </a:xfrm>
          <a:prstGeom prst="wedgeRectCallout">
            <a:avLst>
              <a:gd name="adj1" fmla="val 61628"/>
              <a:gd name="adj2" fmla="val -12067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Normal work emails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0" name="Rectangular Callout 59"/>
          <p:cNvSpPr/>
          <p:nvPr/>
        </p:nvSpPr>
        <p:spPr>
          <a:xfrm>
            <a:off x="4046060" y="4317690"/>
            <a:ext cx="2820072" cy="440641"/>
          </a:xfrm>
          <a:prstGeom prst="wedgeRectCallout">
            <a:avLst>
              <a:gd name="adj1" fmla="val -51895"/>
              <a:gd name="adj2" fmla="val 1031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Normal friend emails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95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1" grpId="0" animBg="1"/>
      <p:bldP spid="41" grpId="1" animBg="1"/>
      <p:bldP spid="47" grpId="0" animBg="1"/>
      <p:bldP spid="55" grpId="0" animBg="1"/>
      <p:bldP spid="57" grpId="0" animBg="1"/>
      <p:bldP spid="58" grpId="0" animBg="1"/>
      <p:bldP spid="59" grpId="0" animBg="1"/>
      <p:bldP spid="59" grpId="1" animBg="1"/>
      <p:bldP spid="60" grpId="0" animBg="1"/>
      <p:bldP spid="6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with Prototypes -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9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621570" y="1435846"/>
            <a:ext cx="9796080" cy="5232364"/>
            <a:chOff x="1621570" y="1435846"/>
            <a:chExt cx="9796080" cy="5232364"/>
          </a:xfrm>
        </p:grpSpPr>
        <p:sp>
          <p:nvSpPr>
            <p:cNvPr id="6" name="Oval 5"/>
            <p:cNvSpPr/>
            <p:nvPr/>
          </p:nvSpPr>
          <p:spPr>
            <a:xfrm>
              <a:off x="1621570" y="1435846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227473" y="2601319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109556" y="3118018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628953" y="1856471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019090" y="6357125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506505" y="4557641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215398" y="3235582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742431" y="5390465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0790357" y="617606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699512" y="233632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106565" y="539046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412510" y="3836121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0504691" y="5614722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348506" y="264026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0547792" y="4241036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900100" y="328913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534004" y="2484727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282729" y="4557641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106779" y="4892683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888116" y="4034891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986136" y="5107202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606736" y="2999328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954834" y="372380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9882521" y="439657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838510" y="5007713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193606" y="4946628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111304" y="4144272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218730" y="5953453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9526393" y="507938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5-Point Star 37"/>
          <p:cNvSpPr/>
          <p:nvPr/>
        </p:nvSpPr>
        <p:spPr>
          <a:xfrm>
            <a:off x="4279315" y="3841641"/>
            <a:ext cx="386499" cy="386499"/>
          </a:xfrm>
          <a:prstGeom prst="star5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5-Point Star 38"/>
          <p:cNvSpPr/>
          <p:nvPr/>
        </p:nvSpPr>
        <p:spPr>
          <a:xfrm>
            <a:off x="8937517" y="4286534"/>
            <a:ext cx="386499" cy="386499"/>
          </a:xfrm>
          <a:prstGeom prst="star5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94" y="4217376"/>
            <a:ext cx="431008" cy="23470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974" y="4665042"/>
            <a:ext cx="435276" cy="275248"/>
          </a:xfrm>
          <a:prstGeom prst="rect">
            <a:avLst/>
          </a:prstGeom>
        </p:spPr>
      </p:pic>
      <p:cxnSp>
        <p:nvCxnSpPr>
          <p:cNvPr id="45" name="Straight Connector 44"/>
          <p:cNvCxnSpPr>
            <a:stCxn id="47" idx="2"/>
            <a:endCxn id="40" idx="3"/>
          </p:cNvCxnSpPr>
          <p:nvPr/>
        </p:nvCxnSpPr>
        <p:spPr>
          <a:xfrm flipH="1" flipV="1">
            <a:off x="4561902" y="4334730"/>
            <a:ext cx="2539523" cy="161872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46" name="Straight Connector 45"/>
          <p:cNvCxnSpPr>
            <a:stCxn id="47" idx="6"/>
            <a:endCxn id="41" idx="1"/>
          </p:cNvCxnSpPr>
          <p:nvPr/>
        </p:nvCxnSpPr>
        <p:spPr>
          <a:xfrm flipV="1">
            <a:off x="7412510" y="4802666"/>
            <a:ext cx="1369464" cy="115078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47" name="Oval 46"/>
          <p:cNvSpPr/>
          <p:nvPr/>
        </p:nvSpPr>
        <p:spPr>
          <a:xfrm>
            <a:off x="7101425" y="5797910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2" name="Straight Connector 51"/>
          <p:cNvCxnSpPr>
            <a:stCxn id="54" idx="2"/>
            <a:endCxn id="38" idx="4"/>
          </p:cNvCxnSpPr>
          <p:nvPr/>
        </p:nvCxnSpPr>
        <p:spPr>
          <a:xfrm flipH="1">
            <a:off x="4665814" y="2517453"/>
            <a:ext cx="1440965" cy="147181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53" name="Straight Connector 52"/>
          <p:cNvCxnSpPr>
            <a:stCxn id="54" idx="6"/>
            <a:endCxn id="39" idx="1"/>
          </p:cNvCxnSpPr>
          <p:nvPr/>
        </p:nvCxnSpPr>
        <p:spPr>
          <a:xfrm>
            <a:off x="6417864" y="2517453"/>
            <a:ext cx="2519653" cy="191671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6106779" y="2361910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81" y="576474"/>
            <a:ext cx="1603406" cy="1603406"/>
          </a:xfrm>
          <a:prstGeom prst="rect">
            <a:avLst/>
          </a:prstGeom>
        </p:spPr>
      </p:pic>
      <p:sp>
        <p:nvSpPr>
          <p:cNvPr id="61" name="Rectangular Callout 60"/>
          <p:cNvSpPr/>
          <p:nvPr/>
        </p:nvSpPr>
        <p:spPr>
          <a:xfrm>
            <a:off x="6529815" y="935396"/>
            <a:ext cx="4058760" cy="653958"/>
          </a:xfrm>
          <a:prstGeom prst="wedgeRectCallout">
            <a:avLst>
              <a:gd name="adj1" fmla="val 63409"/>
              <a:gd name="adj2" fmla="val 5192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went wrong this time?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52964" y="5537748"/>
            <a:ext cx="1468606" cy="1238929"/>
            <a:chOff x="12383748" y="1219011"/>
            <a:chExt cx="1862104" cy="1570887"/>
          </a:xfrm>
        </p:grpSpPr>
        <p:sp>
          <p:nvSpPr>
            <p:cNvPr id="63" name="Freeform 62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Freeform 63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8" name="Rectangular Callout 67"/>
          <p:cNvSpPr/>
          <p:nvPr/>
        </p:nvSpPr>
        <p:spPr>
          <a:xfrm>
            <a:off x="1396020" y="4452084"/>
            <a:ext cx="4591275" cy="1278389"/>
          </a:xfrm>
          <a:prstGeom prst="wedgeRectCallout">
            <a:avLst>
              <a:gd name="adj1" fmla="val -58254"/>
              <a:gd name="adj2" fmla="val 7224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Well, notice that there is still a lot of intra-class diversity within the spam and the normal email classes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7" y="1035981"/>
            <a:ext cx="1607016" cy="1607016"/>
          </a:xfrm>
          <a:prstGeom prst="rect">
            <a:avLst/>
          </a:prstGeom>
        </p:spPr>
      </p:pic>
      <p:sp>
        <p:nvSpPr>
          <p:cNvPr id="70" name="Rectangular Callout 69"/>
          <p:cNvSpPr/>
          <p:nvPr/>
        </p:nvSpPr>
        <p:spPr>
          <a:xfrm>
            <a:off x="1624338" y="414291"/>
            <a:ext cx="4591275" cy="1278389"/>
          </a:xfrm>
          <a:prstGeom prst="wedgeRectCallout">
            <a:avLst>
              <a:gd name="adj1" fmla="val -58254"/>
              <a:gd name="adj2" fmla="val 7224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think this time another issue is how we calculated distances. Can we use non-Euclidean distances?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1" name="Rectangular Callout 70"/>
          <p:cNvSpPr/>
          <p:nvPr/>
        </p:nvSpPr>
        <p:spPr>
          <a:xfrm>
            <a:off x="2224345" y="5884411"/>
            <a:ext cx="5886959" cy="864263"/>
          </a:xfrm>
          <a:prstGeom prst="wedgeRectCallout">
            <a:avLst>
              <a:gd name="adj1" fmla="val -72920"/>
              <a:gd name="adj2" fmla="val 4286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think so too! E.g. we can give different weights to features while calculating distances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617612" y="2819154"/>
                <a:ext cx="6956776" cy="12196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sz="3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I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N" sz="36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I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sz="36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IN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sz="36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12" y="2819154"/>
                <a:ext cx="6956776" cy="12196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ular Callout 72"/>
          <p:cNvSpPr/>
          <p:nvPr/>
        </p:nvSpPr>
        <p:spPr>
          <a:xfrm>
            <a:off x="6417864" y="1696954"/>
            <a:ext cx="4170711" cy="653958"/>
          </a:xfrm>
          <a:prstGeom prst="wedgeRectCallout">
            <a:avLst>
              <a:gd name="adj1" fmla="val 65687"/>
              <a:gd name="adj2" fmla="val -4705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Can we learn these weights too?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4" name="Rectangular Callout 73"/>
          <p:cNvSpPr/>
          <p:nvPr/>
        </p:nvSpPr>
        <p:spPr>
          <a:xfrm>
            <a:off x="1624338" y="1925482"/>
            <a:ext cx="4591275" cy="603159"/>
          </a:xfrm>
          <a:prstGeom prst="wedgeRectCallout">
            <a:avLst>
              <a:gd name="adj1" fmla="val -60044"/>
              <a:gd name="adj2" fmla="val -2740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Yes, but let us revisit this issue later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1097" y="4186787"/>
            <a:ext cx="2865401" cy="226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7" grpId="0" animBg="1"/>
      <p:bldP spid="47" grpId="1" animBg="1"/>
      <p:bldP spid="54" grpId="0" animBg="1"/>
      <p:bldP spid="54" grpId="1" animBg="1"/>
      <p:bldP spid="61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.00299"/>
  <p:tag name="ORIGINALWIDTH" val="86.00441"/>
  <p:tag name="LATEXADDIN" val="\documentclass{article}&#10;\usepackage{amsmath,amssymb}&#10;\usepackage{olo}&#10;\pagestyle{empty}&#10;\begin{document}&#10;&#10;\[&#10;\vmu_o&#10;\]&#10;&#10;\end{document}"/>
  <p:tag name="IGUANATEXSIZE" val="28"/>
  <p:tag name="IGUANATEXCURSOR" val="1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50102"/>
  <p:tag name="ORIGINALWIDTH" val="56.00291"/>
  <p:tag name="LATEXADDIN" val="\documentclass{article}&#10;\usepackage{amsmath,amssymb}&#10;\usepackage{olo}&#10;\pagestyle{empty}&#10;\begin{document}&#10;&#10;\[&#10;=&#10;\]&#10;&#10;\end{document}"/>
  <p:tag name="IGUANATEXSIZE" val="60"/>
  <p:tag name="IGUANATEXCURSOR" val="1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251.0129"/>
  <p:tag name="LATEXADDIN" val="\documentclass{article}&#10;\usepackage{amsmath,amssymb}&#10;\usepackage{olo}&#10;\pagestyle{empty}&#10;\begin{document}&#10;&#10;\[&#10;\br{\hskip2.5ex, \hskip2.5ex}&#10;\]&#10;&#10;\end{document}"/>
  <p:tag name="IGUANATEXSIZE" val="60"/>
  <p:tag name="IGUANATEXCURSOR" val="13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3179</TotalTime>
  <Words>1053</Words>
  <Application>Microsoft Office PowerPoint</Application>
  <PresentationFormat>Widescreen</PresentationFormat>
  <Paragraphs>162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Century</vt:lpstr>
      <vt:lpstr>Wingdings</vt:lpstr>
      <vt:lpstr>Metropolitan</vt:lpstr>
      <vt:lpstr>Learning with Prototypes</vt:lpstr>
      <vt:lpstr>What are Vectors</vt:lpstr>
      <vt:lpstr>Operations on Vectors</vt:lpstr>
      <vt:lpstr>ML Operations on Feature Vectors</vt:lpstr>
      <vt:lpstr>Learning with Prototypes</vt:lpstr>
      <vt:lpstr>Bird or not!</vt:lpstr>
      <vt:lpstr>Learning with Prototypes</vt:lpstr>
      <vt:lpstr>Learning with Prototypes - Issues</vt:lpstr>
      <vt:lpstr>Learning with Prototypes - Issues</vt:lpstr>
      <vt:lpstr>Learning with Prototypes - Lessons</vt:lpstr>
      <vt:lpstr>Making LwP more Powerful</vt:lpstr>
      <vt:lpstr>Why metric learning works</vt:lpstr>
      <vt:lpstr>Why metric learning works</vt:lpstr>
      <vt:lpstr>LwP – behind the scenes</vt:lpstr>
      <vt:lpstr>Linear/hyperplane Classifiers</vt:lpstr>
      <vt:lpstr>To b or not to b – that is the question!</vt:lpstr>
      <vt:lpstr>LwP with Mahalanobis metric still linear!!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</dc:creator>
  <cp:lastModifiedBy>Purushottam Kar</cp:lastModifiedBy>
  <cp:revision>197</cp:revision>
  <dcterms:created xsi:type="dcterms:W3CDTF">2018-07-30T05:08:11Z</dcterms:created>
  <dcterms:modified xsi:type="dcterms:W3CDTF">2020-01-08T14:16:35Z</dcterms:modified>
</cp:coreProperties>
</file>